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9547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9547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17A532E7-0ED8-4250-ADBA-D453FC154291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775"/>
            <a:ext cx="2913321" cy="49547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728" y="9378775"/>
            <a:ext cx="2913321" cy="49547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E822BF26-6C23-482E-A63F-29A1F83C5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38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542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29FEE4DC-3BF3-4207-8D12-EA0960F5864A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14015" cy="4954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E26AD39-AD3F-4D79-A113-72A0B22F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79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98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0238" y="790575"/>
            <a:ext cx="5280025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7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98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0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0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5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7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8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7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6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5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7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4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C155-798D-4898-936A-A3472BA6A987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04F3-A51A-4A7C-88B0-798B4CB31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2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 cstate="print">
            <a:lum bright="25000" contrast="-5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877" y="179357"/>
            <a:ext cx="6603395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ea typeface="Gungsuh" panose="02030600000101010101" pitchFamily="18" charset="-127"/>
                <a:cs typeface="Times New Roman" pitchFamily="18" charset="0"/>
              </a:rPr>
              <a:t>Федеральная служба </a:t>
            </a:r>
            <a:r>
              <a:rPr lang="ru-RU" sz="3200" b="1" dirty="0" smtClean="0">
                <a:latin typeface="Times New Roman" pitchFamily="18" charset="0"/>
                <a:ea typeface="Gungsuh" panose="02030600000101010101" pitchFamily="18" charset="-127"/>
                <a:cs typeface="Times New Roman" pitchFamily="18" charset="0"/>
              </a:rPr>
              <a:t>                          по </a:t>
            </a:r>
            <a:r>
              <a:rPr lang="ru-RU" sz="3200" b="1" dirty="0">
                <a:latin typeface="Times New Roman" pitchFamily="18" charset="0"/>
                <a:ea typeface="Gungsuh" panose="02030600000101010101" pitchFamily="18" charset="-127"/>
                <a:cs typeface="Times New Roman" pitchFamily="18" charset="0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3378" y="2732183"/>
            <a:ext cx="6433851" cy="1576049"/>
          </a:xfr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ea typeface="Gungsuh" panose="02030600000101010101" pitchFamily="18" charset="-127"/>
                <a:cs typeface="Times New Roman" pitchFamily="18" charset="0"/>
              </a:rPr>
              <a:t>Регистрация в </a:t>
            </a:r>
            <a:r>
              <a:rPr lang="ru-RU" sz="5400" b="1" dirty="0" smtClean="0">
                <a:latin typeface="Times New Roman" pitchFamily="18" charset="0"/>
                <a:ea typeface="Gungsuh" panose="02030600000101010101" pitchFamily="18" charset="-127"/>
                <a:cs typeface="Times New Roman" pitchFamily="18" charset="0"/>
              </a:rPr>
              <a:t>личном </a:t>
            </a:r>
            <a:r>
              <a:rPr lang="ru-RU" sz="5400" b="1" dirty="0">
                <a:latin typeface="Times New Roman" pitchFamily="18" charset="0"/>
                <a:ea typeface="Gungsuh" panose="02030600000101010101" pitchFamily="18" charset="-127"/>
                <a:cs typeface="Times New Roman" pitchFamily="18" charset="0"/>
              </a:rPr>
              <a:t>кабинете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31494" y="4898572"/>
            <a:ext cx="96950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88" y="154237"/>
            <a:ext cx="1410159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2850" y="6611780"/>
            <a:ext cx="1641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1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89" y="1112450"/>
            <a:ext cx="5056874" cy="451717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619480" y="3001505"/>
            <a:ext cx="2247439" cy="4133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0" name="Овал 9"/>
          <p:cNvSpPr/>
          <p:nvPr/>
        </p:nvSpPr>
        <p:spPr>
          <a:xfrm>
            <a:off x="1124394" y="3487073"/>
            <a:ext cx="3227269" cy="4655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6" name="Прямоугольник 5"/>
          <p:cNvSpPr/>
          <p:nvPr/>
        </p:nvSpPr>
        <p:spPr>
          <a:xfrm>
            <a:off x="5412856" y="1831401"/>
            <a:ext cx="3367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того как вы получите логин и пароль, можете зайти в личный кабинет и начать им пользоваться.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5797" y="1872868"/>
            <a:ext cx="3396029" cy="2644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3"/>
          <p:cNvCxnSpPr>
            <a:stCxn id="12" idx="1"/>
            <a:endCxn id="9" idx="6"/>
          </p:cNvCxnSpPr>
          <p:nvPr/>
        </p:nvCxnSpPr>
        <p:spPr>
          <a:xfrm rot="10800000" flipV="1">
            <a:off x="3866919" y="3194892"/>
            <a:ext cx="1598878" cy="133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6"/>
          </p:cNvCxnSpPr>
          <p:nvPr/>
        </p:nvCxnSpPr>
        <p:spPr>
          <a:xfrm>
            <a:off x="4236687" y="3697642"/>
            <a:ext cx="114976" cy="22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7784" y="176270"/>
            <a:ext cx="5651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Вход в личный кабинет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37" y="805331"/>
            <a:ext cx="5241428" cy="578275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81712" y="4721389"/>
            <a:ext cx="3925036" cy="9407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10" name="Прямая со стрелкой 9"/>
          <p:cNvCxnSpPr>
            <a:endCxn id="8" idx="3"/>
          </p:cNvCxnSpPr>
          <p:nvPr/>
        </p:nvCxnSpPr>
        <p:spPr>
          <a:xfrm flipH="1">
            <a:off x="4406748" y="3861185"/>
            <a:ext cx="1036106" cy="1330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803354" y="1472726"/>
            <a:ext cx="763966" cy="5213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6" name="Прямоугольник 5"/>
          <p:cNvSpPr/>
          <p:nvPr/>
        </p:nvSpPr>
        <p:spPr>
          <a:xfrm>
            <a:off x="5497417" y="1473301"/>
            <a:ext cx="3486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сайте Росфинмониторинга во вкладке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 можете ознакомиться со всеми справочными телефонами. Если у вас возникают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какие-либо дополнительные вопросы технического характера по регистрации или использованию Личного кабинета,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можете обратиться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данным телефонам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(495) 627-33-98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(495) 627-32-99.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479" y="0"/>
            <a:ext cx="5557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Справочные телефоны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842" y="305563"/>
            <a:ext cx="5929313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техническую поддержку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12" y="836876"/>
            <a:ext cx="7568587" cy="39334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50908" y="3048202"/>
            <a:ext cx="2300468" cy="363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Прямая со стрелкой 7"/>
          <p:cNvCxnSpPr>
            <a:stCxn id="7" idx="0"/>
            <a:endCxn id="6" idx="4"/>
          </p:cNvCxnSpPr>
          <p:nvPr/>
        </p:nvCxnSpPr>
        <p:spPr>
          <a:xfrm flipH="1" flipV="1">
            <a:off x="2601142" y="3411978"/>
            <a:ext cx="1677613" cy="13766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1640" y="4788601"/>
            <a:ext cx="8254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 вас остаются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какие-либо технические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вопросы по регистрации или использованию Личного кабинета после ознакомления со всеми методическими материалами, вы можете оформить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заявку на техническую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641" y="0"/>
            <a:ext cx="8234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Заявка на техническую поддержку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3"/>
            <a:ext cx="9144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38534" y="3987142"/>
            <a:ext cx="5866936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b="1" kern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3929" b="1" kern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"/>
            <a:ext cx="9144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29" y="1824050"/>
            <a:ext cx="2225407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88804" y="0"/>
            <a:ext cx="5866936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8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Федеральная служба по финансовому мониторингу</a:t>
            </a:r>
            <a:endParaRPr lang="en-US" sz="2800" b="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592" y="272358"/>
            <a:ext cx="5929313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753" y="1986884"/>
            <a:ext cx="5557395" cy="1883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1070" y="4831958"/>
            <a:ext cx="6138535" cy="1759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954" y="1010478"/>
            <a:ext cx="807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входа на портал Росфинмониторинга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Вашем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браузере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адресной строке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www.fedsfm.ru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нажмите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кнопку «ввод».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743" y="3999314"/>
            <a:ext cx="803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вы можете непосредственно сразу перейти на сайт Личного кабинета, введя в адресной строке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https://portal.fedsfm.ru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894" y="209321"/>
            <a:ext cx="806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зайти на портал регистрации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43" y="1290176"/>
            <a:ext cx="5894481" cy="4493679"/>
          </a:xfrm>
          <a:prstGeom prst="rect">
            <a:avLst/>
          </a:prstGeom>
        </p:spPr>
      </p:pic>
      <p:sp>
        <p:nvSpPr>
          <p:cNvPr id="38" name="Выноска 1 37"/>
          <p:cNvSpPr/>
          <p:nvPr/>
        </p:nvSpPr>
        <p:spPr>
          <a:xfrm>
            <a:off x="6594130" y="1891362"/>
            <a:ext cx="2292054" cy="3832430"/>
          </a:xfrm>
          <a:prstGeom prst="borderCallout1">
            <a:avLst>
              <a:gd name="adj1" fmla="val -145"/>
              <a:gd name="adj2" fmla="val -378"/>
              <a:gd name="adj3" fmla="val 1002"/>
              <a:gd name="adj4" fmla="val 4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входа в личный кабинет через сайт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кликнуть на одну из данных панелей.</a:t>
            </a:r>
          </a:p>
        </p:txBody>
      </p:sp>
      <p:sp>
        <p:nvSpPr>
          <p:cNvPr id="39" name="Овал 38"/>
          <p:cNvSpPr/>
          <p:nvPr/>
        </p:nvSpPr>
        <p:spPr>
          <a:xfrm>
            <a:off x="4179578" y="1188671"/>
            <a:ext cx="822079" cy="351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40" name="Овал 39"/>
          <p:cNvSpPr/>
          <p:nvPr/>
        </p:nvSpPr>
        <p:spPr>
          <a:xfrm>
            <a:off x="4125054" y="3851204"/>
            <a:ext cx="909654" cy="283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42" name="Соединительная линия уступом 41"/>
          <p:cNvCxnSpPr>
            <a:stCxn id="38" idx="1"/>
            <a:endCxn id="40" idx="6"/>
          </p:cNvCxnSpPr>
          <p:nvPr/>
        </p:nvCxnSpPr>
        <p:spPr>
          <a:xfrm rot="5400000" flipH="1">
            <a:off x="5521899" y="3505534"/>
            <a:ext cx="1731068" cy="2705449"/>
          </a:xfrm>
          <a:prstGeom prst="bentConnector4">
            <a:avLst>
              <a:gd name="adj1" fmla="val -13206"/>
              <a:gd name="adj2" fmla="val 7118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38" idx="3"/>
            <a:endCxn id="39" idx="0"/>
          </p:cNvCxnSpPr>
          <p:nvPr/>
        </p:nvCxnSpPr>
        <p:spPr>
          <a:xfrm rot="16200000" flipV="1">
            <a:off x="5814043" y="-34753"/>
            <a:ext cx="702691" cy="3149539"/>
          </a:xfrm>
          <a:prstGeom prst="bentConnector3">
            <a:avLst>
              <a:gd name="adj1" fmla="val 13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894" y="209321"/>
            <a:ext cx="806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зайти на портал регистрации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9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4581" y="62433"/>
            <a:ext cx="5929313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без электронной подписи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421" y="938255"/>
            <a:ext cx="6125405" cy="361171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027514" y="1780197"/>
            <a:ext cx="819908" cy="268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4038531" y="2930488"/>
            <a:ext cx="841942" cy="2644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37" name="Овал 36"/>
          <p:cNvSpPr/>
          <p:nvPr/>
        </p:nvSpPr>
        <p:spPr>
          <a:xfrm>
            <a:off x="541893" y="2597834"/>
            <a:ext cx="2465712" cy="398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4" name="Прямоугольник 3"/>
          <p:cNvSpPr/>
          <p:nvPr/>
        </p:nvSpPr>
        <p:spPr>
          <a:xfrm>
            <a:off x="6416942" y="1286616"/>
            <a:ext cx="2550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регистрации Личного кабинета необходимо заполнить заявку в электронном виде. Чтобы перейти на поле заполнения заявки необходимо нажать на слово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«Регистрация».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286" y="4829202"/>
            <a:ext cx="6301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Подробная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регистрации, настройки интерфейса и использование функционала Личного кабинета указана здесь.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endCxn id="37" idx="4"/>
          </p:cNvCxnSpPr>
          <p:nvPr/>
        </p:nvCxnSpPr>
        <p:spPr>
          <a:xfrm flipH="1" flipV="1">
            <a:off x="1774749" y="2996588"/>
            <a:ext cx="1155738" cy="18949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1"/>
            <a:endCxn id="12" idx="6"/>
          </p:cNvCxnSpPr>
          <p:nvPr/>
        </p:nvCxnSpPr>
        <p:spPr>
          <a:xfrm flipH="1" flipV="1">
            <a:off x="4847422" y="1914667"/>
            <a:ext cx="1569520" cy="1634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17" idx="6"/>
          </p:cNvCxnSpPr>
          <p:nvPr/>
        </p:nvCxnSpPr>
        <p:spPr>
          <a:xfrm flipH="1" flipV="1">
            <a:off x="4880473" y="3062690"/>
            <a:ext cx="1536469" cy="486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962" y="0"/>
            <a:ext cx="908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Регистрация без электронной подписи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49" y="1331160"/>
            <a:ext cx="5972471" cy="391333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9175" y="3131368"/>
            <a:ext cx="2021436" cy="41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3289545" y="3764622"/>
            <a:ext cx="1851497" cy="262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8" name="Овал 17"/>
          <p:cNvSpPr/>
          <p:nvPr/>
        </p:nvSpPr>
        <p:spPr>
          <a:xfrm>
            <a:off x="3254115" y="2492314"/>
            <a:ext cx="1851497" cy="246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6" name="Прямоугольник 5"/>
          <p:cNvSpPr/>
          <p:nvPr/>
        </p:nvSpPr>
        <p:spPr>
          <a:xfrm>
            <a:off x="6165607" y="1841290"/>
            <a:ext cx="2863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 вас есть электронно-цифровая подпись и установлено специальное ПО, то вы можете пройти регистрацию с помощью электронной подписи.</a:t>
            </a:r>
          </a:p>
        </p:txBody>
      </p:sp>
      <p:cxnSp>
        <p:nvCxnSpPr>
          <p:cNvPr id="13" name="Прямая со стрелкой 12"/>
          <p:cNvCxnSpPr>
            <a:stCxn id="6" idx="1"/>
            <a:endCxn id="18" idx="6"/>
          </p:cNvCxnSpPr>
          <p:nvPr/>
        </p:nvCxnSpPr>
        <p:spPr>
          <a:xfrm flipH="1" flipV="1">
            <a:off x="5105612" y="2615598"/>
            <a:ext cx="1059995" cy="1118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5141043" y="3734116"/>
            <a:ext cx="1024564" cy="161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4573" y="5386969"/>
            <a:ext cx="556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Подробная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регистрации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электронной подписи размещена здесь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H="1" flipV="1">
            <a:off x="1359893" y="3550271"/>
            <a:ext cx="1471442" cy="1803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4244" y="253117"/>
            <a:ext cx="7527510" cy="908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Регистрация с использованием </a:t>
            </a:r>
          </a:p>
          <a:p>
            <a:pPr algn="ctr">
              <a:lnSpc>
                <a:spcPts val="31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электронной подписи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14" y="1058756"/>
            <a:ext cx="4121394" cy="390985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98914" y="3314701"/>
            <a:ext cx="2756388" cy="492369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24" y="1845045"/>
            <a:ext cx="3719502" cy="2396449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>
            <a:off x="4286250" y="2444263"/>
            <a:ext cx="653403" cy="619555"/>
          </a:xfrm>
          <a:prstGeom prst="stripedRightArrow">
            <a:avLst>
              <a:gd name="adj1" fmla="val 39873"/>
              <a:gd name="adj2" fmla="val 5379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3997" y="5004320"/>
            <a:ext cx="8670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получения электронно-цифровой подписи вам необходимо обратиться в один из Удостоверяющих центров. Информацию об удостоверяющих центрах можно найти по этой ссылке. Данная ссылка располагается в разделе «Организациям»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«Предоставление информации в Росфинмониторинг об операциях (сделках).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Соединительная линия уступом 17"/>
          <p:cNvCxnSpPr>
            <a:stCxn id="9" idx="0"/>
            <a:endCxn id="13" idx="4"/>
          </p:cNvCxnSpPr>
          <p:nvPr/>
        </p:nvCxnSpPr>
        <p:spPr>
          <a:xfrm rot="16200000" flipV="1">
            <a:off x="2384556" y="2899622"/>
            <a:ext cx="1197250" cy="301214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720041" y="1733099"/>
            <a:ext cx="567104" cy="263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97252" y="3019750"/>
            <a:ext cx="1258199" cy="433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893" y="3422772"/>
            <a:ext cx="2143125" cy="276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7451" y="132202"/>
            <a:ext cx="7451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Электронно-цифровая подпись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466" y="-28947"/>
            <a:ext cx="5929313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для физических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1392804"/>
            <a:ext cx="4120308" cy="508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68" y="1630495"/>
            <a:ext cx="3973857" cy="3438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3888" y="264405"/>
            <a:ext cx="6750694" cy="908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Заявка на регистрацию для </a:t>
            </a:r>
          </a:p>
          <a:p>
            <a:pPr algn="ctr">
              <a:lnSpc>
                <a:spcPts val="31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44681" y="0"/>
            <a:ext cx="5704666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юридических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6" y="1277957"/>
            <a:ext cx="4363815" cy="5325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8437" y="1277956"/>
            <a:ext cx="4109291" cy="1674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404" y="3040655"/>
            <a:ext cx="4076241" cy="3588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871" y="242371"/>
            <a:ext cx="6750694" cy="908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Заявка на регистрацию для </a:t>
            </a:r>
          </a:p>
          <a:p>
            <a:pPr algn="ctr">
              <a:lnSpc>
                <a:spcPts val="31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юридических лиц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6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05081" y="1026764"/>
            <a:ext cx="80092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Заполнив заявку и нажав кнопку «отправить», вам, на указанный адрес электронной почты будет выслано письмо, которое необходимо будет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распечатать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подписать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почте в Росфинмониторинг по адресу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107450, г. Москва, ул. Мясницкая, д. 39, стр. 1. </a:t>
            </a:r>
          </a:p>
          <a:p>
            <a:pPr indent="4572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После того, как письмо придёт в Росфинмониторинг, ваш Личный кабинет будет подключен, а логин и пароль будут высланы на указанный вами электронный адрес.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случае если вы подавали заявку с помощью электронной подписи, то ваш Личный кабинет будет автоматически подключен, без почтового письма, а логин и пароль будут высланы на указанный вами электронный адрес.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311" y="242371"/>
            <a:ext cx="6127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После заполнения заявки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346</Words>
  <Application>Microsoft Office PowerPoint</Application>
  <PresentationFormat>Экран (4:3)</PresentationFormat>
  <Paragraphs>45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Регистрация в личном кабинете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WS001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Личном кабинете</dc:title>
  <dc:creator>Иванчишин Игорь Тарасович</dc:creator>
  <cp:lastModifiedBy>FED_SFM</cp:lastModifiedBy>
  <cp:revision>38</cp:revision>
  <cp:lastPrinted>2017-08-15T15:28:09Z</cp:lastPrinted>
  <dcterms:created xsi:type="dcterms:W3CDTF">2017-08-15T12:29:34Z</dcterms:created>
  <dcterms:modified xsi:type="dcterms:W3CDTF">2017-09-06T04:54:43Z</dcterms:modified>
</cp:coreProperties>
</file>